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87" r:id="rId5"/>
    <p:sldId id="258" r:id="rId6"/>
    <p:sldId id="268" r:id="rId7"/>
    <p:sldId id="269" r:id="rId8"/>
    <p:sldId id="290" r:id="rId9"/>
    <p:sldId id="259" r:id="rId10"/>
    <p:sldId id="288" r:id="rId11"/>
    <p:sldId id="261" r:id="rId12"/>
    <p:sldId id="292" r:id="rId13"/>
    <p:sldId id="267" r:id="rId14"/>
    <p:sldId id="293" r:id="rId15"/>
    <p:sldId id="291" r:id="rId16"/>
    <p:sldId id="280" r:id="rId17"/>
    <p:sldId id="289" r:id="rId18"/>
    <p:sldId id="260" r:id="rId19"/>
    <p:sldId id="29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4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6" y="2276872"/>
            <a:ext cx="3313355" cy="42484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Итоги работы  первичной профсоюзной организации ГБОУ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Школа 2051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за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2024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год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59" y="836712"/>
            <a:ext cx="2397140" cy="2802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509120"/>
            <a:ext cx="3369586" cy="1413647"/>
          </a:xfrm>
          <a:prstGeom prst="rect">
            <a:avLst/>
          </a:prstGeom>
          <a:effectLst>
            <a:outerShdw blurRad="889000" dist="317500" dir="4920000" algn="ctr" rotWithShape="0">
              <a:srgbClr val="000000">
                <a:alpha val="76000"/>
              </a:srgbClr>
            </a:outerShdw>
            <a:reflection blurRad="381000"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07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167" y="620688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Школа- территория социального партнерства</a:t>
            </a:r>
            <a:endParaRPr lang="ru-RU" b="1" dirty="0"/>
          </a:p>
        </p:txBody>
      </p:sp>
      <p:sp>
        <p:nvSpPr>
          <p:cNvPr id="3" name="AutoShape 2" descr="https://mail.yandex.ru/message_part/IMG-20240515-WA0013.jpg?_uid=302274756&amp;name=IMG-20240515-WA0013.jpg&amp;hid=1.2&amp;ids=18886970937291828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mail.yandex.ru/message_part/IMG-20240515-WA0013.jpg?_uid=302274756&amp;name=IMG-20240515-WA0013.jpg&amp;hid=1.2&amp;ids=188869709372918284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5" t="24350" r="17934" b="16476"/>
          <a:stretch/>
        </p:blipFill>
        <p:spPr bwMode="auto">
          <a:xfrm>
            <a:off x="737724" y="1912371"/>
            <a:ext cx="2966101" cy="219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7" descr="https://mail.yandex.ru/message_part/IMG-20240514-WA0007.jpg?_uid=302274756&amp;name=IMG-20240514-WA0007.jpg&amp;hid=1.2&amp;ids=188869709372918289&amp;no_disposition=y&amp;exif_rotate=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t="20240" r="12394" b="19070"/>
          <a:stretch/>
        </p:blipFill>
        <p:spPr bwMode="auto">
          <a:xfrm>
            <a:off x="1751027" y="3493918"/>
            <a:ext cx="1224136" cy="121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27678" r="2381"/>
          <a:stretch/>
        </p:blipFill>
        <p:spPr bwMode="auto">
          <a:xfrm>
            <a:off x="3470597" y="4175083"/>
            <a:ext cx="2520280" cy="193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t="20240" r="12394" b="19070"/>
          <a:stretch/>
        </p:blipFill>
        <p:spPr bwMode="auto">
          <a:xfrm>
            <a:off x="3909963" y="5218021"/>
            <a:ext cx="1224136" cy="121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389" y="1700808"/>
            <a:ext cx="2582717" cy="233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68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468052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Мониторинг </a:t>
            </a:r>
            <a:b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заработной платы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587" y="918862"/>
            <a:ext cx="3639965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2"/>
          <a:stretch/>
        </p:blipFill>
        <p:spPr bwMode="auto">
          <a:xfrm>
            <a:off x="5686603" y="3140968"/>
            <a:ext cx="2941931" cy="311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140" y="2630743"/>
            <a:ext cx="59770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F0"/>
                </a:solidFill>
              </a:rPr>
              <a:t>Достойная оплата труда педагогов</a:t>
            </a:r>
            <a:r>
              <a:rPr lang="ru-RU" sz="2400" b="1" dirty="0" smtClean="0">
                <a:solidFill>
                  <a:srgbClr val="0070C0"/>
                </a:solidFill>
              </a:rPr>
              <a:t>:</a:t>
            </a:r>
          </a:p>
          <a:p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Учитель – 156134 руб.</a:t>
            </a:r>
          </a:p>
          <a:p>
            <a:endParaRPr lang="ru-RU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Воспитатель – 82319 руб.</a:t>
            </a:r>
          </a:p>
          <a:p>
            <a:endParaRPr lang="ru-RU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Иные педагогические работники-</a:t>
            </a:r>
          </a:p>
          <a:p>
            <a:endParaRPr lang="ru-RU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126508 руб.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9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404664"/>
            <a:ext cx="5112686" cy="745152"/>
          </a:xfrm>
        </p:spPr>
        <p:txBody>
          <a:bodyPr/>
          <a:lstStyle/>
          <a:p>
            <a:r>
              <a:rPr lang="ru-RU" b="1" dirty="0" smtClean="0">
                <a:solidFill>
                  <a:schemeClr val="accent3"/>
                </a:solidFill>
              </a:rPr>
              <a:t>Охрана труда</a:t>
            </a:r>
            <a:endParaRPr lang="ru-RU" b="1" dirty="0">
              <a:solidFill>
                <a:schemeClr val="accent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8064" y="1117306"/>
            <a:ext cx="324036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ПРОВЕРКА</a:t>
            </a:r>
          </a:p>
          <a:p>
            <a:pPr algn="ctr"/>
            <a:r>
              <a:rPr lang="ru-RU" b="1" dirty="0"/>
              <a:t>локальных актов регулирующих продолжительность</a:t>
            </a:r>
          </a:p>
          <a:p>
            <a:pPr algn="ctr"/>
            <a:r>
              <a:rPr lang="ru-RU" b="1" dirty="0"/>
              <a:t>рабочего времени педагогических работников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3573016"/>
            <a:ext cx="4752528" cy="2567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Представители профсоюзной организации</a:t>
            </a:r>
          </a:p>
          <a:p>
            <a:pPr algn="ctr"/>
            <a:r>
              <a:rPr lang="ru-RU" b="1" dirty="0" smtClean="0"/>
              <a:t>включены в состав Управляющего совета Школы</a:t>
            </a:r>
          </a:p>
          <a:p>
            <a:pPr algn="ctr"/>
            <a:r>
              <a:rPr lang="ru-RU" b="1" dirty="0" smtClean="0"/>
              <a:t>, Комиссии по охране труда и принимают</a:t>
            </a:r>
          </a:p>
          <a:p>
            <a:pPr algn="ctr"/>
            <a:r>
              <a:rPr lang="ru-RU" b="1" dirty="0" smtClean="0"/>
              <a:t>активное участие в разработке локальных актов</a:t>
            </a:r>
          </a:p>
          <a:p>
            <a:pPr algn="ctr"/>
            <a:r>
              <a:rPr lang="ru-RU" b="1" dirty="0" smtClean="0"/>
              <a:t>школы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3764699"/>
            <a:ext cx="2736304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Все сотрудники </a:t>
            </a:r>
            <a:r>
              <a:rPr lang="ru-RU" b="1" dirty="0"/>
              <a:t>ОУ </a:t>
            </a:r>
            <a:r>
              <a:rPr lang="ru-RU" b="1" dirty="0" smtClean="0"/>
              <a:t>проходят </a:t>
            </a:r>
            <a:r>
              <a:rPr lang="ru-RU" b="1" dirty="0"/>
              <a:t>инструктаж на рабочем месте</a:t>
            </a:r>
          </a:p>
          <a:p>
            <a:pPr algn="ctr"/>
            <a:r>
              <a:rPr lang="ru-RU" b="1" dirty="0"/>
              <a:t>И обучение по охране труда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1268760"/>
            <a:ext cx="3672408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СОГЛАСОВАНИЕ</a:t>
            </a:r>
          </a:p>
          <a:p>
            <a:pPr algn="ctr"/>
            <a:r>
              <a:rPr lang="ru-RU" b="1" dirty="0"/>
              <a:t>с профсоюзом:</a:t>
            </a:r>
          </a:p>
          <a:p>
            <a:pPr algn="ctr"/>
            <a:r>
              <a:rPr lang="ru-RU" b="1" dirty="0"/>
              <a:t>распределение нагрузки педагогов,</a:t>
            </a:r>
          </a:p>
          <a:p>
            <a:pPr algn="ctr"/>
            <a:r>
              <a:rPr lang="ru-RU" b="1" dirty="0"/>
              <a:t>штатного расписания,</a:t>
            </a:r>
          </a:p>
          <a:p>
            <a:pPr algn="ctr"/>
            <a:r>
              <a:rPr lang="ru-RU" b="1" dirty="0" smtClean="0"/>
              <a:t>график </a:t>
            </a:r>
            <a:r>
              <a:rPr lang="ru-RU" b="1" dirty="0"/>
              <a:t>отпусков,</a:t>
            </a:r>
          </a:p>
          <a:p>
            <a:pPr algn="ctr"/>
            <a:r>
              <a:rPr lang="ru-RU" b="1" dirty="0"/>
              <a:t>локальные акты ОО</a:t>
            </a:r>
          </a:p>
        </p:txBody>
      </p:sp>
    </p:spTree>
    <p:extLst>
      <p:ext uri="{BB962C8B-B14F-4D97-AF65-F5344CB8AC3E}">
        <p14:creationId xmlns:p14="http://schemas.microsoft.com/office/powerpoint/2010/main" val="182183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584" y="764704"/>
            <a:ext cx="7416824" cy="72008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Социальные программы </a:t>
            </a:r>
            <a:b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на сайте школы: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704856" cy="494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38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1268760"/>
            <a:ext cx="7024744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chemeClr val="accent3"/>
                </a:solidFill>
              </a:rPr>
              <a:t/>
            </a:r>
            <a:br>
              <a:rPr lang="ru-RU" sz="1800" b="1" dirty="0" smtClean="0">
                <a:solidFill>
                  <a:schemeClr val="accent3"/>
                </a:solidFill>
              </a:rPr>
            </a:br>
            <a:r>
              <a:rPr lang="ru-RU" sz="1800" b="1" dirty="0">
                <a:solidFill>
                  <a:schemeClr val="accent3"/>
                </a:solidFill>
              </a:rPr>
              <a:t/>
            </a:r>
            <a:br>
              <a:rPr lang="ru-RU" sz="1800" b="1" dirty="0">
                <a:solidFill>
                  <a:schemeClr val="accent3"/>
                </a:solidFill>
              </a:rPr>
            </a:br>
            <a:r>
              <a:rPr lang="ru-RU" sz="1800" b="1" dirty="0" smtClean="0">
                <a:solidFill>
                  <a:schemeClr val="accent3"/>
                </a:solidFill>
              </a:rPr>
              <a:t/>
            </a:r>
            <a:br>
              <a:rPr lang="ru-RU" sz="1800" b="1" dirty="0" smtClean="0">
                <a:solidFill>
                  <a:schemeClr val="accent3"/>
                </a:solidFill>
              </a:rPr>
            </a:br>
            <a:r>
              <a:rPr lang="ru-RU" sz="1800" b="1" dirty="0">
                <a:solidFill>
                  <a:schemeClr val="accent3"/>
                </a:solidFill>
              </a:rPr>
              <a:t/>
            </a:r>
            <a:br>
              <a:rPr lang="ru-RU" sz="1800" b="1" dirty="0">
                <a:solidFill>
                  <a:schemeClr val="accent3"/>
                </a:solidFill>
              </a:rPr>
            </a:br>
            <a:r>
              <a:rPr lang="ru-RU" sz="1800" b="1" dirty="0" smtClean="0">
                <a:solidFill>
                  <a:schemeClr val="accent3"/>
                </a:solidFill>
              </a:rPr>
              <a:t/>
            </a:r>
            <a:br>
              <a:rPr lang="ru-RU" sz="1800" b="1" dirty="0" smtClean="0">
                <a:solidFill>
                  <a:schemeClr val="accent3"/>
                </a:solidFill>
              </a:rPr>
            </a:br>
            <a:r>
              <a:rPr lang="ru-RU" sz="1800" b="1" dirty="0">
                <a:solidFill>
                  <a:schemeClr val="accent3"/>
                </a:solidFill>
              </a:rPr>
              <a:t/>
            </a:r>
            <a:br>
              <a:rPr lang="ru-RU" sz="1800" b="1" dirty="0">
                <a:solidFill>
                  <a:schemeClr val="accent3"/>
                </a:solidFill>
              </a:rPr>
            </a:br>
            <a:r>
              <a:rPr lang="ru-RU" sz="1800" b="1" dirty="0" smtClean="0">
                <a:solidFill>
                  <a:schemeClr val="accent3"/>
                </a:solidFill>
              </a:rPr>
              <a:t/>
            </a:r>
            <a:br>
              <a:rPr lang="ru-RU" sz="1800" b="1" dirty="0" smtClean="0">
                <a:solidFill>
                  <a:schemeClr val="accent3"/>
                </a:solidFill>
              </a:rPr>
            </a:br>
            <a:r>
              <a:rPr lang="ru-RU" sz="1800" b="1" dirty="0" smtClean="0">
                <a:solidFill>
                  <a:schemeClr val="accent3"/>
                </a:solidFill>
              </a:rPr>
              <a:t/>
            </a:r>
            <a:br>
              <a:rPr lang="ru-RU" sz="1800" b="1" dirty="0" smtClean="0">
                <a:solidFill>
                  <a:schemeClr val="accent3"/>
                </a:solidFill>
              </a:rPr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2700" b="1" dirty="0">
                <a:solidFill>
                  <a:schemeClr val="accent3"/>
                </a:solidFill>
              </a:rPr>
              <a:t>Курсы повышения квалификации для членов профсоюза в рамках проекта</a:t>
            </a:r>
            <a:br>
              <a:rPr lang="ru-RU" sz="2700" b="1" dirty="0">
                <a:solidFill>
                  <a:schemeClr val="accent3"/>
                </a:solidFill>
              </a:rPr>
            </a:br>
            <a:r>
              <a:rPr lang="ru-RU" sz="2700" b="1" dirty="0">
                <a:solidFill>
                  <a:schemeClr val="accent3"/>
                </a:solidFill>
              </a:rPr>
              <a:t>«Время творить и развиваться».</a:t>
            </a:r>
            <a:br>
              <a:rPr lang="ru-RU" sz="2700" b="1" dirty="0">
                <a:solidFill>
                  <a:schemeClr val="accent3"/>
                </a:solidFill>
              </a:rPr>
            </a:br>
            <a:endParaRPr lang="ru-RU" sz="2200" dirty="0">
              <a:solidFill>
                <a:schemeClr val="accent3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11560" y="1988840"/>
            <a:ext cx="7992888" cy="4464496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ru-RU" b="1" dirty="0">
                <a:solidFill>
                  <a:srgbClr val="0070C0"/>
                </a:solidFill>
              </a:rPr>
              <a:t>Онлайн — курсы: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92D050"/>
                </a:solidFill>
              </a:rPr>
              <a:t>Предыдущие программы:</a:t>
            </a:r>
            <a:br>
              <a:rPr lang="ru-RU" b="1" dirty="0">
                <a:solidFill>
                  <a:srgbClr val="92D050"/>
                </a:solidFill>
              </a:rPr>
            </a:br>
            <a:r>
              <a:rPr lang="ru-RU" b="1" dirty="0">
                <a:solidFill>
                  <a:srgbClr val="92D050"/>
                </a:solidFill>
              </a:rPr>
              <a:t>1. Ландшафтный дизайн</a:t>
            </a:r>
            <a:br>
              <a:rPr lang="ru-RU" b="1" dirty="0">
                <a:solidFill>
                  <a:srgbClr val="92D050"/>
                </a:solidFill>
              </a:rPr>
            </a:br>
            <a:r>
              <a:rPr lang="ru-RU" b="1" dirty="0">
                <a:solidFill>
                  <a:srgbClr val="92D050"/>
                </a:solidFill>
              </a:rPr>
              <a:t>2. Дизайн интерьера</a:t>
            </a:r>
            <a:br>
              <a:rPr lang="ru-RU" b="1" dirty="0">
                <a:solidFill>
                  <a:srgbClr val="92D050"/>
                </a:solidFill>
              </a:rPr>
            </a:br>
            <a:r>
              <a:rPr lang="ru-RU" b="1" dirty="0">
                <a:solidFill>
                  <a:srgbClr val="92D050"/>
                </a:solidFill>
              </a:rPr>
              <a:t>3. Стилистика и искусство визажа</a:t>
            </a:r>
            <a:br>
              <a:rPr lang="ru-RU" b="1" dirty="0">
                <a:solidFill>
                  <a:srgbClr val="92D050"/>
                </a:solidFill>
              </a:rPr>
            </a:br>
            <a:r>
              <a:rPr lang="ru-RU" b="1" dirty="0">
                <a:solidFill>
                  <a:srgbClr val="92D050"/>
                </a:solidFill>
              </a:rPr>
              <a:t>4. Интернет-маркетинг: </a:t>
            </a:r>
            <a:r>
              <a:rPr lang="ru-RU" b="1" dirty="0" err="1">
                <a:solidFill>
                  <a:srgbClr val="92D050"/>
                </a:solidFill>
              </a:rPr>
              <a:t>блогинг</a:t>
            </a:r>
            <a:r>
              <a:rPr lang="ru-RU" b="1" dirty="0">
                <a:solidFill>
                  <a:srgbClr val="92D050"/>
                </a:solidFill>
              </a:rPr>
              <a:t/>
            </a:r>
            <a:br>
              <a:rPr lang="ru-RU" b="1" dirty="0">
                <a:solidFill>
                  <a:srgbClr val="92D050"/>
                </a:solidFill>
              </a:rPr>
            </a:br>
            <a:r>
              <a:rPr lang="ru-RU" b="1" dirty="0">
                <a:solidFill>
                  <a:srgbClr val="92D050"/>
                </a:solidFill>
              </a:rPr>
              <a:t>5. Основы фотографии.</a:t>
            </a:r>
            <a:br>
              <a:rPr lang="ru-RU" b="1" dirty="0">
                <a:solidFill>
                  <a:srgbClr val="92D050"/>
                </a:solidFill>
              </a:rPr>
            </a:br>
            <a:r>
              <a:rPr lang="ru-RU" b="1" dirty="0">
                <a:solidFill>
                  <a:srgbClr val="92D050"/>
                </a:solidFill>
              </a:rPr>
              <a:t>6. Имидж педагога</a:t>
            </a:r>
            <a:br>
              <a:rPr lang="ru-RU" b="1" dirty="0">
                <a:solidFill>
                  <a:srgbClr val="92D050"/>
                </a:solidFill>
              </a:rPr>
            </a:br>
            <a:r>
              <a:rPr lang="ru-RU" b="1" dirty="0">
                <a:solidFill>
                  <a:srgbClr val="92D050"/>
                </a:solidFill>
              </a:rPr>
              <a:t>7. Путь к стройности</a:t>
            </a:r>
            <a:br>
              <a:rPr lang="ru-RU" b="1" dirty="0">
                <a:solidFill>
                  <a:srgbClr val="92D05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Новые программы: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92D050"/>
                </a:solidFill>
              </a:rPr>
              <a:t>1. Арт-терапия. Курс по рисованию</a:t>
            </a:r>
            <a:br>
              <a:rPr lang="ru-RU" b="1" dirty="0">
                <a:solidFill>
                  <a:srgbClr val="92D050"/>
                </a:solidFill>
              </a:rPr>
            </a:br>
            <a:r>
              <a:rPr lang="ru-RU" b="1" dirty="0">
                <a:solidFill>
                  <a:srgbClr val="92D050"/>
                </a:solidFill>
              </a:rPr>
              <a:t>2. Сам себе психолог. Практическая психология.</a:t>
            </a:r>
            <a:br>
              <a:rPr lang="ru-RU" b="1" dirty="0">
                <a:solidFill>
                  <a:srgbClr val="92D050"/>
                </a:solidFill>
              </a:rPr>
            </a:br>
            <a:r>
              <a:rPr lang="ru-RU" b="1" dirty="0">
                <a:solidFill>
                  <a:srgbClr val="92D050"/>
                </a:solidFill>
              </a:rPr>
              <a:t>3. Сам себе режиссер. Искусство видеомонтажа</a:t>
            </a:r>
            <a:br>
              <a:rPr lang="ru-RU" b="1" dirty="0">
                <a:solidFill>
                  <a:srgbClr val="92D050"/>
                </a:solidFill>
              </a:rPr>
            </a:br>
            <a:r>
              <a:rPr lang="ru-RU" b="1" dirty="0">
                <a:solidFill>
                  <a:srgbClr val="92D050"/>
                </a:solidFill>
              </a:rPr>
              <a:t>4. Как завоевать миллионы. Секреты правильной речи.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611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160337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39747"/>
            <a:ext cx="3756276" cy="375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2" t="10331"/>
          <a:stretch/>
        </p:blipFill>
        <p:spPr bwMode="auto">
          <a:xfrm>
            <a:off x="2483768" y="2708920"/>
            <a:ext cx="1909462" cy="273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0" t="13571"/>
          <a:stretch/>
        </p:blipFill>
        <p:spPr bwMode="auto">
          <a:xfrm>
            <a:off x="594526" y="3661681"/>
            <a:ext cx="1817234" cy="2634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692696"/>
            <a:ext cx="6336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Поздравление будущих первоклассников </a:t>
            </a:r>
          </a:p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и выпускников школы, посещение Новогодних ёлок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2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548680"/>
            <a:ext cx="5400600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Профсоюзный вояж</a:t>
            </a:r>
            <a:endParaRPr lang="ru-RU" b="1" dirty="0"/>
          </a:p>
        </p:txBody>
      </p:sp>
      <p:pic>
        <p:nvPicPr>
          <p:cNvPr id="1026" name="Picture 2" descr="C:\Users\Admin\Downloads\IMG-20230406-WA00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" t="6077" r="10661" b="6433"/>
          <a:stretch/>
        </p:blipFill>
        <p:spPr bwMode="auto">
          <a:xfrm>
            <a:off x="251520" y="332656"/>
            <a:ext cx="2884714" cy="361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42" y="2939954"/>
            <a:ext cx="4658783" cy="349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56792"/>
            <a:ext cx="3334800" cy="44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48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26642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29000"/>
            <a:ext cx="3044485" cy="304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92696"/>
            <a:ext cx="3175695" cy="317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138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Задачи</a:t>
            </a:r>
            <a:br>
              <a:rPr lang="ru-RU" b="1" dirty="0" smtClean="0"/>
            </a:br>
            <a:r>
              <a:rPr lang="ru-RU" b="1" dirty="0" smtClean="0"/>
              <a:t>на </a:t>
            </a:r>
            <a:r>
              <a:rPr lang="ru-RU" b="1" dirty="0" smtClean="0"/>
              <a:t>2025год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1916832"/>
            <a:ext cx="7920880" cy="4536504"/>
          </a:xfrm>
        </p:spPr>
        <p:txBody>
          <a:bodyPr/>
          <a:lstStyle/>
          <a:p>
            <a:r>
              <a:rPr lang="ru-RU" dirty="0" smtClean="0"/>
              <a:t>Совершенствовать и укреплять уровень социального партнерства</a:t>
            </a:r>
          </a:p>
          <a:p>
            <a:r>
              <a:rPr lang="ru-RU" dirty="0" smtClean="0"/>
              <a:t>Внедрять в практику работы новые информационные технологии</a:t>
            </a:r>
          </a:p>
          <a:p>
            <a:r>
              <a:rPr lang="ru-RU" dirty="0" smtClean="0"/>
              <a:t>Создавать благоприятные условия труда и отдыха работников</a:t>
            </a:r>
          </a:p>
          <a:p>
            <a:r>
              <a:rPr lang="ru-RU" dirty="0" smtClean="0"/>
              <a:t>Совершенствовать формы и методы культурно-массовой и спортивной работы с членами коллектива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209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90718"/>
            <a:ext cx="6696744" cy="502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438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920880" cy="151216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Государственное бюджетное общеобразовательное учреждение города Москвы «Школа № 2051»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quarter" idx="14"/>
          </p:nvPr>
        </p:nvSpPr>
        <p:spPr>
          <a:xfrm>
            <a:off x="5364088" y="2276872"/>
            <a:ext cx="3419856" cy="3493008"/>
          </a:xfrm>
        </p:spPr>
        <p:txBody>
          <a:bodyPr/>
          <a:lstStyle/>
          <a:p>
            <a:pPr marL="68580" indent="0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«Школа № 2051» расположена в районе «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Некрасовка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» ЮВАО г. Москвы.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 t="35921" r="16708" b="19968"/>
          <a:stretch/>
        </p:blipFill>
        <p:spPr bwMode="auto">
          <a:xfrm>
            <a:off x="604990" y="2092749"/>
            <a:ext cx="4765964" cy="205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3" r="9515" b="20289"/>
          <a:stretch/>
        </p:blipFill>
        <p:spPr bwMode="auto">
          <a:xfrm>
            <a:off x="4067944" y="4375588"/>
            <a:ext cx="4486899" cy="200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48513" y="4292150"/>
            <a:ext cx="320384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В составе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школы: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2 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школьных здания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4 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дошкольных корпуса</a:t>
            </a:r>
          </a:p>
        </p:txBody>
      </p:sp>
    </p:spTree>
    <p:extLst>
      <p:ext uri="{BB962C8B-B14F-4D97-AF65-F5344CB8AC3E}">
        <p14:creationId xmlns:p14="http://schemas.microsoft.com/office/powerpoint/2010/main" val="346079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1800200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1073" y="3813784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Морозова О. А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Председатель ППО ГБОУ Школа № 2051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9872" y="836712"/>
            <a:ext cx="41764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Профсоюзный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комитет ППО ГБОУ «Школа № 2051 выбран на отчетно-выборной конференции   в сентябре 2024 года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3233" y="2708920"/>
            <a:ext cx="56886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Состав комитета</a:t>
            </a:r>
          </a:p>
          <a:p>
            <a:r>
              <a:rPr lang="ru-RU" sz="2400" b="1" dirty="0" smtClean="0">
                <a:solidFill>
                  <a:srgbClr val="0070C0"/>
                </a:solidFill>
              </a:rPr>
              <a:t>Худенко Т.В. – </a:t>
            </a:r>
            <a:r>
              <a:rPr lang="ru-RU" b="1" dirty="0" smtClean="0">
                <a:solidFill>
                  <a:srgbClr val="0070C0"/>
                </a:solidFill>
              </a:rPr>
              <a:t>заместитель председателя</a:t>
            </a:r>
          </a:p>
          <a:p>
            <a:r>
              <a:rPr lang="ru-RU" sz="2400" b="1" dirty="0" smtClean="0">
                <a:solidFill>
                  <a:srgbClr val="0070C0"/>
                </a:solidFill>
              </a:rPr>
              <a:t>Иванова Ю.Б</a:t>
            </a:r>
          </a:p>
          <a:p>
            <a:r>
              <a:rPr lang="ru-RU" sz="2400" b="1" dirty="0" smtClean="0">
                <a:solidFill>
                  <a:srgbClr val="0070C0"/>
                </a:solidFill>
              </a:rPr>
              <a:t>Захарова В.А.</a:t>
            </a:r>
          </a:p>
          <a:p>
            <a:r>
              <a:rPr lang="ru-RU" sz="2400" b="1" dirty="0" err="1" smtClean="0">
                <a:solidFill>
                  <a:srgbClr val="0070C0"/>
                </a:solidFill>
              </a:rPr>
              <a:t>Русова</a:t>
            </a:r>
            <a:r>
              <a:rPr lang="ru-RU" sz="2400" b="1" dirty="0" smtClean="0">
                <a:solidFill>
                  <a:srgbClr val="0070C0"/>
                </a:solidFill>
              </a:rPr>
              <a:t> Е.Н.</a:t>
            </a:r>
          </a:p>
          <a:p>
            <a:r>
              <a:rPr lang="ru-RU" sz="2400" b="1" dirty="0" smtClean="0">
                <a:solidFill>
                  <a:srgbClr val="0070C0"/>
                </a:solidFill>
              </a:rPr>
              <a:t>Тихомирова Е.В.</a:t>
            </a:r>
          </a:p>
          <a:p>
            <a:r>
              <a:rPr lang="ru-RU" sz="2400" b="1" dirty="0" err="1" smtClean="0">
                <a:solidFill>
                  <a:srgbClr val="0070C0"/>
                </a:solidFill>
              </a:rPr>
              <a:t>Коршакова</a:t>
            </a:r>
            <a:r>
              <a:rPr lang="ru-RU" sz="2400" b="1" dirty="0" smtClean="0">
                <a:solidFill>
                  <a:srgbClr val="0070C0"/>
                </a:solidFill>
              </a:rPr>
              <a:t> М.М.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5589240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</a:rPr>
              <a:t>Председатель совета молодых педагогов – Зимина Марина Сергеевна</a:t>
            </a:r>
            <a:endParaRPr lang="ru-RU" sz="2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07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908720"/>
            <a:ext cx="8064896" cy="50405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Структура ППО ГБОУ Школа № 2051 </a:t>
            </a:r>
            <a:endParaRPr lang="ru-RU" sz="31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001397"/>
              </p:ext>
            </p:extLst>
          </p:nvPr>
        </p:nvGraphicFramePr>
        <p:xfrm>
          <a:off x="755576" y="1628800"/>
          <a:ext cx="7920880" cy="4584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5256584"/>
              </a:tblGrid>
              <a:tr h="828092"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корпуса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Член комитета ППО</a:t>
                      </a:r>
                      <a:endParaRPr lang="ru-RU" dirty="0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ИСТОК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Морозова Ольга Александровна</a:t>
                      </a:r>
                    </a:p>
                    <a:p>
                      <a:pPr algn="ctr"/>
                      <a:r>
                        <a:rPr lang="ru-RU" dirty="0" err="1" smtClean="0"/>
                        <a:t>Коршакова</a:t>
                      </a:r>
                      <a:r>
                        <a:rPr lang="ru-RU" dirty="0" smtClean="0"/>
                        <a:t> Маргарита Михайловна</a:t>
                      </a:r>
                      <a:endParaRPr lang="ru-RU" dirty="0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ФЛАГМАН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Худенко Татьяна Викторовна</a:t>
                      </a:r>
                      <a:endParaRPr lang="ru-RU" dirty="0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РОСТОК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Русова</a:t>
                      </a:r>
                      <a:r>
                        <a:rPr lang="ru-RU" dirty="0" smtClean="0"/>
                        <a:t> Елена Николаевна</a:t>
                      </a:r>
                      <a:endParaRPr lang="ru-RU" dirty="0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ПОЧЕМУЧКИ</a:t>
                      </a:r>
                    </a:p>
                    <a:p>
                      <a:pPr algn="ctr"/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Захарова Вероника Анатольевна</a:t>
                      </a:r>
                      <a:endParaRPr lang="ru-RU" dirty="0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МЕЧТА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Тихомирова Елена Владимировна</a:t>
                      </a:r>
                      <a:endParaRPr lang="ru-RU" dirty="0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ПЛАНЕТА</a:t>
                      </a:r>
                      <a:r>
                        <a:rPr lang="ru-RU" b="1" baseline="0" dirty="0" smtClean="0">
                          <a:solidFill>
                            <a:srgbClr val="0070C0"/>
                          </a:solidFill>
                        </a:rPr>
                        <a:t> ДЕТСТВА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Иванова Юлия Борисовна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38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2171" y="692696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Численность ППО ГБОУ «Школа № 2051»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528" y="2684005"/>
            <a:ext cx="4536504" cy="36788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4048" y="2029036"/>
            <a:ext cx="3744416" cy="23762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Членов профсоюза: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354 человека</a:t>
            </a:r>
          </a:p>
          <a:p>
            <a:pPr algn="ctr"/>
            <a:endParaRPr lang="ru-RU" sz="11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</a:rPr>
              <a:t>87 %</a:t>
            </a:r>
            <a:endParaRPr lang="ru-RU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5959" r="9365" b="4735"/>
          <a:stretch/>
        </p:blipFill>
        <p:spPr bwMode="auto">
          <a:xfrm>
            <a:off x="836458" y="3034783"/>
            <a:ext cx="3510644" cy="297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30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77888" y="692696"/>
            <a:ext cx="7488832" cy="568863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dirty="0" smtClean="0"/>
              <a:t>В сентябре </a:t>
            </a:r>
            <a:r>
              <a:rPr lang="ru-RU" dirty="0" smtClean="0"/>
              <a:t>2024 </a:t>
            </a:r>
            <a:r>
              <a:rPr lang="ru-RU" dirty="0"/>
              <a:t>года состоялась </a:t>
            </a:r>
            <a:r>
              <a:rPr lang="ru-RU" dirty="0" smtClean="0"/>
              <a:t>отчетно-выборная </a:t>
            </a:r>
            <a:r>
              <a:rPr lang="ru-RU" dirty="0" smtClean="0"/>
              <a:t>профсоюзная  конференция. Профсоюзный </a:t>
            </a:r>
            <a:r>
              <a:rPr lang="ru-RU" dirty="0"/>
              <a:t>комитет и контрольно-ревизионная </a:t>
            </a:r>
            <a:r>
              <a:rPr lang="ru-RU" dirty="0" smtClean="0"/>
              <a:t>комиссия отчитались о </a:t>
            </a:r>
            <a:r>
              <a:rPr lang="ru-RU" dirty="0"/>
              <a:t>проделанной работе</a:t>
            </a:r>
            <a:r>
              <a:rPr lang="ru-RU" dirty="0" smtClean="0"/>
              <a:t>.</a:t>
            </a:r>
          </a:p>
          <a:p>
            <a:pPr marL="68580" indent="0">
              <a:buNone/>
            </a:pPr>
            <a:r>
              <a:rPr lang="ru-RU" dirty="0" smtClean="0"/>
              <a:t> </a:t>
            </a:r>
          </a:p>
          <a:p>
            <a:r>
              <a:rPr lang="ru-RU" dirty="0"/>
              <a:t>Б</a:t>
            </a:r>
            <a:r>
              <a:rPr lang="ru-RU" dirty="0" smtClean="0"/>
              <a:t>ыли  </a:t>
            </a:r>
            <a:r>
              <a:rPr lang="ru-RU" dirty="0"/>
              <a:t>намечены приоритетные </a:t>
            </a:r>
            <a:r>
              <a:rPr lang="ru-RU" dirty="0" smtClean="0"/>
              <a:t>направления деятельности профсоюзной организации;</a:t>
            </a:r>
          </a:p>
          <a:p>
            <a:r>
              <a:rPr lang="ru-RU" dirty="0" smtClean="0"/>
              <a:t>Озвучены актуальные вопросы </a:t>
            </a:r>
            <a:r>
              <a:rPr lang="ru-RU" dirty="0"/>
              <a:t>на </a:t>
            </a:r>
            <a:r>
              <a:rPr lang="ru-RU" dirty="0" smtClean="0"/>
              <a:t>2024-2025 </a:t>
            </a:r>
            <a:r>
              <a:rPr lang="ru-RU" dirty="0"/>
              <a:t>учебный </a:t>
            </a:r>
            <a:r>
              <a:rPr lang="ru-RU" dirty="0" smtClean="0"/>
              <a:t>год</a:t>
            </a:r>
            <a:r>
              <a:rPr lang="ru-RU" dirty="0"/>
              <a:t>;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/>
              <a:t>В</a:t>
            </a:r>
            <a:r>
              <a:rPr lang="ru-RU" dirty="0" smtClean="0"/>
              <a:t>несены </a:t>
            </a:r>
            <a:r>
              <a:rPr lang="ru-RU" dirty="0"/>
              <a:t>изменения в состав Комитете </a:t>
            </a:r>
            <a:r>
              <a:rPr lang="ru-RU" dirty="0" smtClean="0"/>
              <a:t>ППО и  </a:t>
            </a:r>
            <a:r>
              <a:rPr lang="ru-RU" dirty="0"/>
              <a:t>комиссий. </a:t>
            </a:r>
            <a:endParaRPr lang="ru-RU" dirty="0" smtClean="0"/>
          </a:p>
          <a:p>
            <a:r>
              <a:rPr lang="ru-RU" dirty="0" smtClean="0"/>
              <a:t>Выдвинуты </a:t>
            </a:r>
            <a:r>
              <a:rPr lang="ru-RU" dirty="0"/>
              <a:t>делегаты на </a:t>
            </a:r>
            <a:r>
              <a:rPr lang="ru-RU" dirty="0" smtClean="0"/>
              <a:t>окружную профсоюзную конференцию.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68580" indent="0" algn="ctr">
              <a:buNone/>
            </a:pP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68580" indent="0" algn="ctr">
              <a:buNone/>
            </a:pP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6858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29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7624" y="764704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Цель и задачи работы профсоюзного комитета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39552" y="2348880"/>
            <a:ext cx="8064896" cy="405767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Главная цель работы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профсоюзного комитета - защита прав и представление интересов членов профсоюза перед работодателем в области социально-трудовых отношений.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Задачи:</a:t>
            </a:r>
          </a:p>
          <a:p>
            <a:pPr marL="6858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 1. Повышение профсоюзного членства</a:t>
            </a:r>
          </a:p>
          <a:p>
            <a:pPr marL="6858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 2. Создание благоприятных условий труда и отдыха сотрудников</a:t>
            </a:r>
          </a:p>
          <a:p>
            <a:pPr marL="6858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   3. Оказывать разностороннюю необходимую помощь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членам  профсоюза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68580" indent="0"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525780" indent="-457200">
              <a:buFont typeface="+mj-lt"/>
              <a:buAutoNum type="arabicPeriod"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9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5612" y="260648"/>
            <a:ext cx="7024744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3"/>
                </a:solidFill>
              </a:rPr>
              <a:t>Направления работы ППО </a:t>
            </a:r>
            <a:endParaRPr lang="ru-RU" b="1" dirty="0">
              <a:solidFill>
                <a:schemeClr val="accent3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0152" y="1484784"/>
            <a:ext cx="2448272" cy="1847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Согласование локальных актов и должностных инструкций работников ГБОУ Школа № 2051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1484784"/>
            <a:ext cx="2448272" cy="1847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За 2024 год было проведено 10 заседаний профсоюзного комитета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74166" y="1844824"/>
            <a:ext cx="2448272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Оказание материальной помощи на членам профсоюза,</a:t>
            </a:r>
          </a:p>
          <a:p>
            <a:pPr algn="ctr"/>
            <a:r>
              <a:rPr lang="ru-RU" b="1" dirty="0" smtClean="0"/>
              <a:t>Рассмотрено 53 заявления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3933056"/>
            <a:ext cx="24482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Организация поздравлений с праздниками  и посещение театральных постановок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427984" y="4581128"/>
            <a:ext cx="3672408" cy="1484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Участие в окружных и городских спортивных соревнованиях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7405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7744824" cy="864096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Социальное партнерство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1556792"/>
            <a:ext cx="3528392" cy="4248472"/>
          </a:xfrm>
        </p:spPr>
        <p:txBody>
          <a:bodyPr>
            <a:normAutofit fontScale="70000" lnSpcReduction="20000"/>
          </a:bodyPr>
          <a:lstStyle/>
          <a:p>
            <a:pPr marL="68580" indent="0" algn="ctr">
              <a:buNone/>
            </a:pPr>
            <a:endParaRPr lang="ru-RU" sz="45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68580" indent="0" algn="ctr">
              <a:buNone/>
            </a:pPr>
            <a:r>
              <a:rPr lang="ru-RU" sz="4500" b="1" dirty="0" smtClean="0">
                <a:solidFill>
                  <a:schemeClr val="accent1">
                    <a:lumMod val="50000"/>
                  </a:schemeClr>
                </a:solidFill>
              </a:rPr>
              <a:t>Коллективный </a:t>
            </a:r>
            <a:r>
              <a:rPr lang="ru-RU" sz="4500" b="1" dirty="0" smtClean="0">
                <a:solidFill>
                  <a:schemeClr val="accent1">
                    <a:lumMod val="50000"/>
                  </a:schemeClr>
                </a:solidFill>
              </a:rPr>
              <a:t>договор </a:t>
            </a:r>
            <a:endParaRPr lang="ru-RU" sz="45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68580" indent="0" algn="ctr">
              <a:buNone/>
            </a:pPr>
            <a:r>
              <a:rPr lang="ru-RU" sz="3400" dirty="0" smtClean="0">
                <a:solidFill>
                  <a:schemeClr val="accent1">
                    <a:lumMod val="50000"/>
                  </a:schemeClr>
                </a:solidFill>
              </a:rPr>
              <a:t>№ </a:t>
            </a:r>
            <a:r>
              <a:rPr lang="ru-RU" sz="3400" dirty="0">
                <a:solidFill>
                  <a:schemeClr val="accent1">
                    <a:lumMod val="50000"/>
                  </a:schemeClr>
                </a:solidFill>
              </a:rPr>
              <a:t>488</a:t>
            </a:r>
          </a:p>
          <a:p>
            <a:pPr marL="68580" indent="0" algn="ctr">
              <a:buNone/>
            </a:pPr>
            <a:r>
              <a:rPr lang="ru-RU" sz="3400" dirty="0">
                <a:solidFill>
                  <a:schemeClr val="accent1">
                    <a:lumMod val="50000"/>
                  </a:schemeClr>
                </a:solidFill>
              </a:rPr>
              <a:t>от 12.11.2024 года</a:t>
            </a:r>
            <a:endParaRPr lang="ru-RU" sz="2000" dirty="0"/>
          </a:p>
          <a:p>
            <a:pPr marL="68580" indent="0" algn="ctr">
              <a:buNone/>
            </a:pPr>
            <a:r>
              <a:rPr lang="ru-RU" sz="3400" dirty="0" smtClean="0">
                <a:solidFill>
                  <a:schemeClr val="accent1">
                    <a:lumMod val="50000"/>
                  </a:schemeClr>
                </a:solidFill>
              </a:rPr>
              <a:t>зарегистрирован </a:t>
            </a:r>
            <a:r>
              <a:rPr lang="ru-RU" sz="3400" dirty="0" smtClean="0">
                <a:solidFill>
                  <a:schemeClr val="accent1">
                    <a:lumMod val="50000"/>
                  </a:schemeClr>
                </a:solidFill>
              </a:rPr>
              <a:t>в Департаменте труда и социальной защиты населения г Москвы </a:t>
            </a:r>
          </a:p>
          <a:p>
            <a:pPr marL="68580" indent="0" algn="ctr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517" y="260648"/>
            <a:ext cx="1920213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314472" y="1787934"/>
            <a:ext cx="3067061" cy="4536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Admin\Desktop\2025_03_12\Шкляров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" r="1809"/>
          <a:stretch/>
        </p:blipFill>
        <p:spPr bwMode="auto">
          <a:xfrm>
            <a:off x="5546277" y="2060848"/>
            <a:ext cx="262347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48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4291</TotalTime>
  <Words>467</Words>
  <Application>Microsoft Office PowerPoint</Application>
  <PresentationFormat>Экран (4:3)</PresentationFormat>
  <Paragraphs>106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Остин</vt:lpstr>
      <vt:lpstr>Итоги работы  первичной профсоюзной организации ГБОУ  Школа 2051 за 2024 год </vt:lpstr>
      <vt:lpstr>Государственное бюджетное общеобразовательное учреждение города Москвы «Школа № 2051»</vt:lpstr>
      <vt:lpstr>Презентация PowerPoint</vt:lpstr>
      <vt:lpstr>Структура ППО ГБОУ Школа № 2051 </vt:lpstr>
      <vt:lpstr>Численность ППО ГБОУ «Школа № 2051»</vt:lpstr>
      <vt:lpstr>Презентация PowerPoint</vt:lpstr>
      <vt:lpstr>Цель и задачи работы профсоюзного комитета</vt:lpstr>
      <vt:lpstr>Направления работы ППО </vt:lpstr>
      <vt:lpstr>Социальное партнерство</vt:lpstr>
      <vt:lpstr>Школа- территория социального партнерства</vt:lpstr>
      <vt:lpstr>Мониторинг  заработной платы</vt:lpstr>
      <vt:lpstr>Охрана труда</vt:lpstr>
      <vt:lpstr>Социальные программы  на сайте школы:</vt:lpstr>
      <vt:lpstr>         Курсы повышения квалификации для членов профсоюза в рамках проекта «Время творить и развиваться». </vt:lpstr>
      <vt:lpstr>Презентация PowerPoint</vt:lpstr>
      <vt:lpstr>Профсоюзный вояж</vt:lpstr>
      <vt:lpstr>Презентация PowerPoint</vt:lpstr>
      <vt:lpstr>Задачи на 2025год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работы  первичной профсоюзной организации ГБОУ  Школа 2051 за 2020 год</dc:title>
  <dc:creator>admin</dc:creator>
  <cp:lastModifiedBy>Admin</cp:lastModifiedBy>
  <cp:revision>69</cp:revision>
  <dcterms:created xsi:type="dcterms:W3CDTF">2021-03-17T17:44:12Z</dcterms:created>
  <dcterms:modified xsi:type="dcterms:W3CDTF">2025-03-13T16:11:40Z</dcterms:modified>
</cp:coreProperties>
</file>